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80" r:id="rId4"/>
    <p:sldId id="276" r:id="rId5"/>
    <p:sldId id="277" r:id="rId6"/>
    <p:sldId id="278" r:id="rId7"/>
    <p:sldId id="279" r:id="rId8"/>
    <p:sldId id="281" r:id="rId9"/>
    <p:sldId id="282" r:id="rId10"/>
    <p:sldId id="258" r:id="rId11"/>
    <p:sldId id="270" r:id="rId12"/>
    <p:sldId id="259" r:id="rId13"/>
    <p:sldId id="260" r:id="rId14"/>
    <p:sldId id="261" r:id="rId15"/>
    <p:sldId id="262" r:id="rId16"/>
    <p:sldId id="284" r:id="rId17"/>
    <p:sldId id="285" r:id="rId18"/>
    <p:sldId id="286" r:id="rId19"/>
    <p:sldId id="287" r:id="rId20"/>
    <p:sldId id="288" r:id="rId21"/>
    <p:sldId id="263" r:id="rId22"/>
    <p:sldId id="283" r:id="rId23"/>
    <p:sldId id="264" r:id="rId24"/>
    <p:sldId id="265" r:id="rId25"/>
    <p:sldId id="266" r:id="rId26"/>
    <p:sldId id="267" r:id="rId27"/>
    <p:sldId id="268" r:id="rId28"/>
    <p:sldId id="269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0FF"/>
    <a:srgbClr val="0099FF"/>
    <a:srgbClr val="00CCFF"/>
    <a:srgbClr val="66FFCC"/>
    <a:srgbClr val="00FFFF"/>
    <a:srgbClr val="009900"/>
    <a:srgbClr val="000000"/>
    <a:srgbClr val="ABD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DCC1B3-0B2A-4DE3-A09D-318F6498F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8AAAA-6001-49E8-8F70-D946CDC9F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3314D-7068-4EF7-B831-6065A7302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0249F-86D2-4498-B5E2-C709B657E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CE917-C2B2-4B56-BBA4-A1F965E42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DF5B3-192F-4244-815A-4C8CC39D8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085E4-9F61-42D5-B24B-6CEB6947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36200-9AB6-4AFA-9975-CD364B7D2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6711-7910-4D70-8DD5-AD31D2FE7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F01A-A6AD-4D55-BE62-BDF81297C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4F71A-464D-4AB3-90CA-295629186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55598-7840-4141-B586-3D90D3F39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AD319-F169-42BF-9F11-6F4C10938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50000">
              <a:srgbClr val="ABDDFF"/>
            </a:gs>
            <a:gs pos="100000">
              <a:srgbClr val="00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7B7F22A-2A08-4D5A-86DA-5B319243B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484438" y="2708275"/>
            <a:ext cx="6659562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/>
              <a:t>Мы в профессии играем,</a:t>
            </a:r>
            <a:br>
              <a:rPr lang="ru-RU" b="1" i="1" smtClean="0"/>
            </a:br>
            <a:r>
              <a:rPr lang="ru-RU" b="1" i="1" smtClean="0"/>
              <a:t>По душе их выбираем,</a:t>
            </a:r>
            <a:br>
              <a:rPr lang="ru-RU" b="1" i="1" smtClean="0"/>
            </a:br>
            <a:r>
              <a:rPr lang="ru-RU" b="1" i="1" smtClean="0"/>
              <a:t>И мечтаем поскорее</a:t>
            </a:r>
            <a:br>
              <a:rPr lang="ru-RU" b="1" i="1" smtClean="0"/>
            </a:br>
            <a:r>
              <a:rPr lang="ru-RU" b="1" i="1" smtClean="0"/>
              <a:t>Мамы с папой стать взрослее</a:t>
            </a:r>
            <a:br>
              <a:rPr lang="ru-RU" b="1" i="1" smtClean="0"/>
            </a:br>
            <a:r>
              <a:rPr lang="ru-RU" b="1" i="1" smtClean="0"/>
              <a:t>Чтоб не просто так мечтать,</a:t>
            </a:r>
            <a:br>
              <a:rPr lang="ru-RU" b="1" i="1" smtClean="0"/>
            </a:br>
            <a:r>
              <a:rPr lang="ru-RU" b="1" i="1" smtClean="0"/>
              <a:t>Профессии надо изучать.</a:t>
            </a:r>
            <a:r>
              <a:rPr lang="ru-RU" sz="4000" smtClean="0"/>
              <a:t> 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3429000"/>
            <a:ext cx="27400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8523287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908050"/>
            <a:ext cx="19685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755650" y="981075"/>
            <a:ext cx="1236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Человек-природа</a:t>
            </a:r>
          </a:p>
        </p:txBody>
      </p:sp>
      <p:pic>
        <p:nvPicPr>
          <p:cNvPr id="1229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255837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12"/>
          <p:cNvSpPr>
            <a:spLocks noChangeArrowheads="1"/>
          </p:cNvSpPr>
          <p:nvPr/>
        </p:nvSpPr>
        <p:spPr bwMode="auto">
          <a:xfrm>
            <a:off x="755650" y="3141663"/>
            <a:ext cx="114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Человек-</a:t>
            </a:r>
          </a:p>
          <a:p>
            <a:pPr algn="ctr"/>
            <a:r>
              <a:rPr lang="ru-RU"/>
              <a:t>техника</a:t>
            </a:r>
          </a:p>
        </p:txBody>
      </p:sp>
      <p:pic>
        <p:nvPicPr>
          <p:cNvPr id="12295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052763"/>
            <a:ext cx="211137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Rectangle 15"/>
          <p:cNvSpPr>
            <a:spLocks noChangeArrowheads="1"/>
          </p:cNvSpPr>
          <p:nvPr/>
        </p:nvSpPr>
        <p:spPr bwMode="auto">
          <a:xfrm>
            <a:off x="6877050" y="2997200"/>
            <a:ext cx="19669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Человек-</a:t>
            </a:r>
          </a:p>
          <a:p>
            <a:pPr algn="ctr"/>
            <a:r>
              <a:rPr lang="ru-RU"/>
              <a:t>художественный</a:t>
            </a:r>
          </a:p>
          <a:p>
            <a:pPr algn="ctr"/>
            <a:r>
              <a:rPr lang="ru-RU"/>
              <a:t>образ 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323850" y="1844675"/>
            <a:ext cx="227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ветеринарный врач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827088" y="4076700"/>
            <a:ext cx="1046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слесарь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4284663" y="4076700"/>
            <a:ext cx="811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повар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7524750" y="1844675"/>
            <a:ext cx="1246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бухгалтер</a:t>
            </a: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7235825" y="4076700"/>
            <a:ext cx="1370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архитектор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План работы в  группах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1. Прочитать текст.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2. Выбрать качества, необходимые     людям	данной профессии.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3. Подготовить выступление от группы.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979613" y="333375"/>
            <a:ext cx="60086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Ветеринарный врач</a:t>
            </a:r>
          </a:p>
        </p:txBody>
      </p:sp>
      <p:pic>
        <p:nvPicPr>
          <p:cNvPr id="13315" name="Picture 8" descr="07ta015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133600"/>
            <a:ext cx="4032250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9" descr="07ta019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12875"/>
            <a:ext cx="3598862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0" descr="07ta013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076700"/>
            <a:ext cx="30956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1196975"/>
            <a:ext cx="5472113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Слесарь</a:t>
            </a: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341438"/>
            <a:ext cx="28082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141663"/>
            <a:ext cx="35290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Повар</a:t>
            </a:r>
          </a:p>
        </p:txBody>
      </p:sp>
      <p:pic>
        <p:nvPicPr>
          <p:cNvPr id="15363" name="Picture 4" descr="prf008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365625"/>
            <a:ext cx="1901825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prf010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708275"/>
            <a:ext cx="34575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prf009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620713"/>
            <a:ext cx="297656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Бухгалтер</a:t>
            </a:r>
          </a:p>
        </p:txBody>
      </p:sp>
      <p:pic>
        <p:nvPicPr>
          <p:cNvPr id="16387" name="Picture 4" descr="7dld19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29114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844675"/>
            <a:ext cx="268128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ми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4432300"/>
            <a:ext cx="21590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43011" name="Picture 3" descr="P105044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9875" y="1600200"/>
            <a:ext cx="6064250" cy="4525963"/>
          </a:xfrm>
          <a:noFill/>
          <a:ln/>
        </p:spPr>
      </p:pic>
      <p:pic>
        <p:nvPicPr>
          <p:cNvPr id="43012" name="Picture 4" descr="Зеленый Сбербан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7583488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smtClean="0">
                <a:effectLst/>
              </a:rPr>
              <a:t>БУХГАЛТЕР – НАЧАЛЬНИК СКВО</a:t>
            </a:r>
          </a:p>
        </p:txBody>
      </p:sp>
      <p:pic>
        <p:nvPicPr>
          <p:cNvPr id="44035" name="Picture 3" descr="банк15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628775"/>
            <a:ext cx="6626225" cy="4824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3363" cy="4525963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smtClean="0">
                <a:effectLst/>
              </a:rPr>
              <a:t>Производит экономические расчёты</a:t>
            </a:r>
          </a:p>
          <a:p>
            <a:pPr>
              <a:lnSpc>
                <a:spcPct val="80000"/>
              </a:lnSpc>
            </a:pPr>
            <a:r>
              <a:rPr lang="ru-RU" sz="2200" smtClean="0">
                <a:effectLst/>
              </a:rPr>
              <a:t>Заносит в специальную компьютерную программу все денежные суммы, поступившие в банк и выданные банком</a:t>
            </a:r>
          </a:p>
          <a:p>
            <a:pPr>
              <a:lnSpc>
                <a:spcPct val="80000"/>
              </a:lnSpc>
            </a:pPr>
            <a:r>
              <a:rPr lang="ru-RU" sz="2200" smtClean="0">
                <a:effectLst/>
              </a:rPr>
              <a:t>Сверяет расчёты своей программы с  данными другой программы</a:t>
            </a:r>
          </a:p>
          <a:p>
            <a:pPr>
              <a:lnSpc>
                <a:spcPct val="80000"/>
              </a:lnSpc>
            </a:pPr>
            <a:r>
              <a:rPr lang="ru-RU" sz="2200" smtClean="0">
                <a:effectLst/>
              </a:rPr>
              <a:t>Осуществляет расчёты по переводам сумм</a:t>
            </a:r>
          </a:p>
          <a:p>
            <a:pPr>
              <a:lnSpc>
                <a:spcPct val="80000"/>
              </a:lnSpc>
            </a:pPr>
            <a:endParaRPr lang="ru-RU" sz="2200" smtClean="0">
              <a:effectLst/>
            </a:endParaRPr>
          </a:p>
          <a:p>
            <a:pPr>
              <a:lnSpc>
                <a:spcPct val="80000"/>
              </a:lnSpc>
            </a:pPr>
            <a:endParaRPr lang="ru-RU" sz="2000" smtClean="0">
              <a:effectLst/>
            </a:endParaRPr>
          </a:p>
        </p:txBody>
      </p:sp>
      <p:pic>
        <p:nvPicPr>
          <p:cNvPr id="45060" name="Picture 4" descr="банк15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527300"/>
            <a:ext cx="4043362" cy="2671763"/>
          </a:xfrm>
          <a:noFill/>
          <a:ln/>
        </p:spPr>
      </p:pic>
      <p:pic>
        <p:nvPicPr>
          <p:cNvPr id="45061" name="Picture 5" descr="банк1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205038"/>
            <a:ext cx="4465637" cy="3363912"/>
          </a:xfrm>
          <a:prstGeom prst="rect">
            <a:avLst/>
          </a:prstGeom>
          <a:noFill/>
        </p:spPr>
      </p:pic>
      <p:pic>
        <p:nvPicPr>
          <p:cNvPr id="45062" name="Picture 6" descr="школа1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2060575"/>
            <a:ext cx="4716462" cy="3529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60350"/>
            <a:ext cx="4267200" cy="59880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>
                <a:effectLst/>
              </a:rPr>
              <a:t>Проверяет : 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правильно ли на счета клиентов зачислены денежные суммы и проценты (доход)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правильно ли контролёры оформили  документы по вкладам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правильно ли совершены операции по пластиковым картам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все ли документы поступили в бухгалтерию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исправляет найденные ошибки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раскладывает документы по картотекам и папкам</a:t>
            </a:r>
          </a:p>
          <a:p>
            <a:pPr>
              <a:lnSpc>
                <a:spcPct val="90000"/>
              </a:lnSpc>
            </a:pPr>
            <a:endParaRPr lang="ru-RU" sz="2000" smtClean="0">
              <a:effectLst/>
            </a:endParaRPr>
          </a:p>
          <a:p>
            <a:pPr>
              <a:lnSpc>
                <a:spcPct val="90000"/>
              </a:lnSpc>
            </a:pPr>
            <a:endParaRPr lang="ru-RU" sz="2000" smtClean="0">
              <a:effectLst/>
            </a:endParaRPr>
          </a:p>
          <a:p>
            <a:pPr>
              <a:lnSpc>
                <a:spcPct val="90000"/>
              </a:lnSpc>
            </a:pPr>
            <a:endParaRPr lang="ru-RU" sz="2200" smtClean="0">
              <a:effectLst/>
            </a:endParaRPr>
          </a:p>
        </p:txBody>
      </p:sp>
      <p:pic>
        <p:nvPicPr>
          <p:cNvPr id="46084" name="Picture 4" descr="платежи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60350"/>
            <a:ext cx="4124325" cy="6192838"/>
          </a:xfrm>
          <a:noFill/>
          <a:ln/>
        </p:spPr>
      </p:pic>
      <p:pic>
        <p:nvPicPr>
          <p:cNvPr id="46085" name="Picture 5" descr="Сберкниж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33375"/>
            <a:ext cx="4141787" cy="6192838"/>
          </a:xfrm>
          <a:prstGeom prst="rect">
            <a:avLst/>
          </a:prstGeom>
          <a:noFill/>
        </p:spPr>
      </p:pic>
      <p:pic>
        <p:nvPicPr>
          <p:cNvPr id="46086" name="Picture 6" descr="сертифика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33375"/>
            <a:ext cx="4105275" cy="6121400"/>
          </a:xfrm>
          <a:prstGeom prst="rect">
            <a:avLst/>
          </a:prstGeom>
          <a:noFill/>
        </p:spPr>
      </p:pic>
      <p:pic>
        <p:nvPicPr>
          <p:cNvPr id="46087" name="Picture 7" descr="Б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33375"/>
            <a:ext cx="4105275" cy="6192838"/>
          </a:xfrm>
          <a:prstGeom prst="rect">
            <a:avLst/>
          </a:prstGeom>
          <a:noFill/>
        </p:spPr>
      </p:pic>
      <p:pic>
        <p:nvPicPr>
          <p:cNvPr id="46088" name="Picture 8" descr="08 AKKREDI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33375"/>
            <a:ext cx="4176712" cy="6192838"/>
          </a:xfrm>
          <a:prstGeom prst="rect">
            <a:avLst/>
          </a:prstGeom>
          <a:noFill/>
        </p:spPr>
      </p:pic>
      <p:pic>
        <p:nvPicPr>
          <p:cNvPr id="46089" name="Picture 9" descr="банк15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33375"/>
            <a:ext cx="4176713" cy="6192838"/>
          </a:xfrm>
          <a:prstGeom prst="rect">
            <a:avLst/>
          </a:prstGeom>
          <a:noFill/>
        </p:spPr>
      </p:pic>
      <p:pic>
        <p:nvPicPr>
          <p:cNvPr id="46090" name="Picture 10" descr="банк15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33375"/>
            <a:ext cx="4176713" cy="6192838"/>
          </a:xfrm>
          <a:prstGeom prst="rect">
            <a:avLst/>
          </a:prstGeom>
          <a:noFill/>
        </p:spPr>
      </p:pic>
      <p:pic>
        <p:nvPicPr>
          <p:cNvPr id="46091" name="Picture 11" descr="доллар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6100" y="2636838"/>
            <a:ext cx="4572000" cy="2322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0"/>
                            </p:stCondLst>
                            <p:childTnLst>
                              <p:par>
                                <p:cTn id="69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3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7500"/>
                            </p:stCondLst>
                            <p:childTnLst>
                              <p:par>
                                <p:cTn id="90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9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2500"/>
                            </p:stCondLst>
                            <p:childTnLst>
                              <p:par>
                                <p:cTn id="105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45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15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Я знаю 5 профессий…</a:t>
            </a:r>
            <a:r>
              <a:rPr lang="ru-RU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bg1"/>
              </a:buClr>
              <a:defRPr/>
            </a:pP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современном мире насчитывается 40тыс.профессий.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  <a:defRPr/>
            </a:pP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Важно суметь разобраться в этом многообразии.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  <a:defRPr/>
            </a:pPr>
            <a:r>
              <a:rPr lang="ru-RU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Узнать,чем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занимаются люди данной профессии.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  <a:defRPr/>
            </a:pP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Познакомиться, какие качества необходимо вырабатывать для </a:t>
            </a:r>
            <a:r>
              <a:rPr lang="ru-RU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будущей профессии.</a:t>
            </a:r>
            <a:endParaRPr lang="ru-RU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chemeClr val="bg1"/>
              </a:buClr>
              <a:defRPr/>
            </a:pP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Учитывать собственные  интересы и способности.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3200" smtClean="0">
                <a:effectLst/>
              </a:rPr>
              <a:t>Работа бухгалтера требует: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z="2800" smtClean="0">
                <a:effectLst/>
              </a:rPr>
              <a:t>Высшего экономического образования</a:t>
            </a:r>
          </a:p>
          <a:p>
            <a:r>
              <a:rPr lang="ru-RU" sz="2800" smtClean="0">
                <a:effectLst/>
              </a:rPr>
              <a:t>Логического мышления</a:t>
            </a:r>
          </a:p>
          <a:p>
            <a:r>
              <a:rPr lang="ru-RU" sz="2800" smtClean="0">
                <a:effectLst/>
              </a:rPr>
              <a:t>Умения анализировать и делать выводы</a:t>
            </a:r>
          </a:p>
          <a:p>
            <a:r>
              <a:rPr lang="ru-RU" sz="2800" smtClean="0">
                <a:effectLst/>
              </a:rPr>
              <a:t>Большого внимания</a:t>
            </a:r>
          </a:p>
          <a:p>
            <a:r>
              <a:rPr lang="ru-RU" sz="2800" smtClean="0">
                <a:effectLst/>
              </a:rPr>
              <a:t>Хорошей памяти</a:t>
            </a:r>
          </a:p>
          <a:p>
            <a:r>
              <a:rPr lang="ru-RU" sz="2800" smtClean="0">
                <a:effectLst/>
              </a:rPr>
              <a:t>Усидчивости</a:t>
            </a:r>
          </a:p>
          <a:p>
            <a:r>
              <a:rPr lang="ru-RU" sz="2800" smtClean="0">
                <a:effectLst/>
              </a:rPr>
              <a:t>Высокой трудоспособности</a:t>
            </a:r>
          </a:p>
          <a:p>
            <a:r>
              <a:rPr lang="ru-RU" sz="2800" smtClean="0">
                <a:effectLst/>
              </a:rPr>
              <a:t>Ответственности и честности</a:t>
            </a:r>
          </a:p>
          <a:p>
            <a:endParaRPr lang="ru-RU" sz="28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ru-RU" sz="2800" smtClean="0">
              <a:effectLst/>
            </a:endParaRPr>
          </a:p>
          <a:p>
            <a:endParaRPr lang="ru-RU" sz="28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Архитектор</a:t>
            </a:r>
          </a:p>
        </p:txBody>
      </p:sp>
      <p:pic>
        <p:nvPicPr>
          <p:cNvPr id="17411" name="Picture 4" descr="мр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368800"/>
            <a:ext cx="4248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7dld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4146550"/>
            <a:ext cx="4067175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7dld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268413"/>
            <a:ext cx="4589463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2987675" y="188913"/>
            <a:ext cx="2857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200" b="1" i="1">
                <a:solidFill>
                  <a:srgbClr val="000000"/>
                </a:solidFill>
              </a:rPr>
              <a:t>ПОСЛОВИЦА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258888" y="2420938"/>
            <a:ext cx="59515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 b="1" i="1">
                <a:solidFill>
                  <a:srgbClr val="000000"/>
                </a:solidFill>
              </a:rPr>
              <a:t>УМЕЛЫЕ РУКИ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835150" y="2349500"/>
            <a:ext cx="46545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600" b="1">
                <a:solidFill>
                  <a:srgbClr val="000000"/>
                </a:solidFill>
              </a:rPr>
              <a:t>----------------</a:t>
            </a:r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1116013" y="3860800"/>
            <a:ext cx="67008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5400" b="1">
                <a:solidFill>
                  <a:srgbClr val="000000"/>
                </a:solidFill>
              </a:rPr>
              <a:t>НЕ</a:t>
            </a:r>
            <a:r>
              <a:rPr lang="en-US" sz="5400" b="1">
                <a:solidFill>
                  <a:srgbClr val="000000"/>
                </a:solidFill>
              </a:rPr>
              <a:t> </a:t>
            </a:r>
            <a:r>
              <a:rPr lang="ru-RU" sz="5400" b="1">
                <a:solidFill>
                  <a:srgbClr val="000000"/>
                </a:solidFill>
              </a:rPr>
              <a:t> ЗНАЮТ СКУКИ.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1258888" y="3670300"/>
            <a:ext cx="57943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 b="1">
                <a:solidFill>
                  <a:srgbClr val="000000"/>
                </a:solidFill>
              </a:rPr>
              <a:t>  ПОТЕХЕ ЧАС.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411413" y="1916113"/>
            <a:ext cx="41465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200" b="1">
                <a:solidFill>
                  <a:srgbClr val="000000"/>
                </a:solidFill>
              </a:rPr>
              <a:t>-------------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331913" y="2060575"/>
            <a:ext cx="6451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6600" b="1">
                <a:solidFill>
                  <a:srgbClr val="000000"/>
                </a:solidFill>
              </a:rPr>
              <a:t>ДЕЛУ - ВРЕМЯ,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547813" y="4581525"/>
            <a:ext cx="6184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5400" b="1">
                <a:solidFill>
                  <a:srgbClr val="000000"/>
                </a:solidFill>
              </a:rPr>
              <a:t>А</a:t>
            </a:r>
            <a:r>
              <a:rPr lang="en-US" sz="5400" b="1">
                <a:solidFill>
                  <a:srgbClr val="000000"/>
                </a:solidFill>
              </a:rPr>
              <a:t> </a:t>
            </a:r>
            <a:r>
              <a:rPr lang="ru-RU" sz="5400" b="1">
                <a:solidFill>
                  <a:srgbClr val="000000"/>
                </a:solidFill>
              </a:rPr>
              <a:t> ЛЕНЬ ПОРТИТ.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908175" y="2708275"/>
            <a:ext cx="4984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5400" b="1">
                <a:solidFill>
                  <a:srgbClr val="000000"/>
                </a:solidFill>
              </a:rPr>
              <a:t>---------------------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68313" y="2708275"/>
            <a:ext cx="82534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800" b="1">
                <a:solidFill>
                  <a:srgbClr val="000000"/>
                </a:solidFill>
              </a:rPr>
              <a:t>ТРУД ЧЕЛОВЕКА КОРМИТ,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74713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356100" y="54927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11188" y="292417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pic>
        <p:nvPicPr>
          <p:cNvPr id="2150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33375"/>
            <a:ext cx="2087563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2924175"/>
            <a:ext cx="186848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33375"/>
            <a:ext cx="1943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141663"/>
            <a:ext cx="3602037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88913"/>
            <a:ext cx="6697663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851275" y="1363663"/>
            <a:ext cx="4841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851275" y="191611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851275" y="2420938"/>
            <a:ext cx="442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851275" y="292417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851275" y="3429000"/>
            <a:ext cx="382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3851275" y="393382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3851275" y="4365625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348038" y="242093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4284663" y="2420938"/>
            <a:ext cx="5318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ю</a:t>
            </a: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4859338" y="2420938"/>
            <a:ext cx="4206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4356100" y="335756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4859338" y="3357563"/>
            <a:ext cx="409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</a:t>
            </a: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5364163" y="3429000"/>
            <a:ext cx="434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5867400" y="3429000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Все профессии важны, </a:t>
            </a:r>
            <a:br>
              <a:rPr lang="ru-RU" sz="5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5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все профессии нужны.</a:t>
            </a:r>
          </a:p>
        </p:txBody>
      </p:sp>
      <p:pic>
        <p:nvPicPr>
          <p:cNvPr id="23555" name="Picture 4" descr="еще конкурс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582863"/>
            <a:ext cx="2232025" cy="1638300"/>
          </a:xfrm>
          <a:noFill/>
        </p:spPr>
      </p:pic>
      <p:pic>
        <p:nvPicPr>
          <p:cNvPr id="23556" name="Picture 5" descr="200367374-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437063"/>
            <a:ext cx="1727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skd239706sd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2636838"/>
            <a:ext cx="17272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10557767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636838"/>
            <a:ext cx="22320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200473613-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2565400"/>
            <a:ext cx="19431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0" descr="chef-Oscar-Castr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4365625"/>
            <a:ext cx="21605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1" descr="bomber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27313" y="4579938"/>
            <a:ext cx="19431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Цели и задачи работы: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smtClean="0"/>
              <a:t>Цель:</a:t>
            </a:r>
          </a:p>
          <a:p>
            <a:pPr eaLnBrk="1" hangingPunct="1">
              <a:defRPr/>
            </a:pPr>
            <a:r>
              <a:rPr lang="ru-RU" sz="1800" smtClean="0"/>
              <a:t>1. Выяснить, какие подразделения называются «спецназом».</a:t>
            </a:r>
          </a:p>
          <a:p>
            <a:pPr eaLnBrk="1" hangingPunct="1">
              <a:defRPr/>
            </a:pPr>
            <a:r>
              <a:rPr lang="ru-RU" sz="1800" smtClean="0"/>
              <a:t>2. Чем занимается «Спецназ».</a:t>
            </a:r>
          </a:p>
          <a:p>
            <a:pPr eaLnBrk="1" hangingPunct="1">
              <a:defRPr/>
            </a:pPr>
            <a:r>
              <a:rPr lang="ru-RU" sz="1800" smtClean="0"/>
              <a:t>3. Как попасть на службу в «Спецназ».</a:t>
            </a:r>
          </a:p>
          <a:p>
            <a:pPr eaLnBrk="1" hangingPunct="1">
              <a:defRPr/>
            </a:pPr>
            <a:endParaRPr lang="ru-RU" sz="1800" smtClean="0"/>
          </a:p>
        </p:txBody>
      </p:sp>
      <p:pic>
        <p:nvPicPr>
          <p:cNvPr id="5124" name="Picture 4" descr="IMG_000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6000" contrast="6000"/>
          </a:blip>
          <a:srcRect/>
          <a:stretch>
            <a:fillRect/>
          </a:stretch>
        </p:blipFill>
        <p:spPr>
          <a:xfrm>
            <a:off x="5148263" y="1628775"/>
            <a:ext cx="300513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/>
              <a:t>Мне, как будущему защитнику Родины,  очень интересно чем занимаются спецназовцы в армии и как попасть служить в части, которые называют «спецназом».</a:t>
            </a:r>
            <a:r>
              <a:rPr lang="ru-RU" sz="2400" smtClean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148" name="Picture 4" descr="IMG_0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7385050" cy="513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/>
              <a:t>Название «Спецназ» нужно понимать как «специальное назначение».</a:t>
            </a:r>
            <a:br>
              <a:rPr lang="ru-RU" sz="2000" smtClean="0"/>
            </a:br>
            <a:r>
              <a:rPr lang="ru-RU" sz="2000" smtClean="0"/>
              <a:t>В армии, в «Спецназ» входят отличные бойцы, они лучше всех подготовлены к выполнению  самых сложных боевых задач, которые не под силу простым солдатам.</a:t>
            </a:r>
          </a:p>
        </p:txBody>
      </p:sp>
      <p:pic>
        <p:nvPicPr>
          <p:cNvPr id="7171" name="Picture 3" descr="IMG_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625600"/>
            <a:ext cx="4176713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/>
              <a:t>Подразделения «Спецназа» созданы для того что бы бороться с самыми опасными преступниками и с самыми коварными врагами нашей страны.</a:t>
            </a:r>
            <a:endParaRPr lang="ru-RU" sz="2800" smtClean="0"/>
          </a:p>
        </p:txBody>
      </p:sp>
      <p:pic>
        <p:nvPicPr>
          <p:cNvPr id="8195" name="Picture 4" descr="IMG_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73238"/>
            <a:ext cx="6840537" cy="43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822960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600" smtClean="0"/>
              <a:t>Что бы парню в будущем попасть служить в подразделения «Спецназа» нужно :</a:t>
            </a:r>
            <a:br>
              <a:rPr lang="ru-RU" sz="1600" smtClean="0"/>
            </a:br>
            <a:r>
              <a:rPr lang="ru-RU" sz="1600" smtClean="0"/>
              <a:t>1. Учиться только на «хорошо» и «отлично», так как в «Спецназе» очень сложная техника, оружие и без отличных знаний невозможно этим пользоваться.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2. Усиленно заниматься спортом, особенно единоборствами. Уметь защищать себя и других людей необходимо будущему «спецназовцу».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3. Иметь отличное поведение в школе, дома и в обществе, так как только самые дисциплинированные, самые примерные парни могут попасть служить в подразделения «Спецназа».</a:t>
            </a:r>
          </a:p>
        </p:txBody>
      </p:sp>
      <p:pic>
        <p:nvPicPr>
          <p:cNvPr id="9219" name="Picture 3" descr="IM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3068638"/>
            <a:ext cx="2886075" cy="3590925"/>
          </a:xfrm>
        </p:spPr>
      </p:pic>
      <p:pic>
        <p:nvPicPr>
          <p:cNvPr id="9220" name="Picture 4" descr="IM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3068638"/>
            <a:ext cx="2509838" cy="359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Спецназовцы на учениях</a:t>
            </a:r>
          </a:p>
        </p:txBody>
      </p:sp>
      <p:pic>
        <p:nvPicPr>
          <p:cNvPr id="10243" name="Picture 3" descr="IM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773238"/>
            <a:ext cx="4038600" cy="3887787"/>
          </a:xfrm>
        </p:spPr>
      </p:pic>
      <p:pic>
        <p:nvPicPr>
          <p:cNvPr id="10244" name="Picture 4" descr="IMG_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773238"/>
            <a:ext cx="3967162" cy="3887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Я хочу служить в «Спецназе» и все делаю для этого!</a:t>
            </a:r>
          </a:p>
        </p:txBody>
      </p:sp>
      <p:pic>
        <p:nvPicPr>
          <p:cNvPr id="11267" name="Picture 3" descr="P126003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557338"/>
            <a:ext cx="3527425" cy="4540250"/>
          </a:xfrm>
        </p:spPr>
      </p:pic>
      <p:pic>
        <p:nvPicPr>
          <p:cNvPr id="11268" name="Picture 4" descr="IMG_00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600200"/>
            <a:ext cx="38242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233</TotalTime>
  <Words>352</Words>
  <Application>Microsoft Office PowerPoint</Application>
  <PresentationFormat>Экран (4:3)</PresentationFormat>
  <Paragraphs>89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Wingdings</vt:lpstr>
      <vt:lpstr>Calibri</vt:lpstr>
      <vt:lpstr>Круги</vt:lpstr>
      <vt:lpstr>Мы в профессии играем, По душе их выбираем, И мечтаем поскорее Мамы с папой стать взрослее Чтоб не просто так мечтать, Профессии надо изучать. </vt:lpstr>
      <vt:lpstr>Я знаю 5 профессий… </vt:lpstr>
      <vt:lpstr>Цели и задачи работы:</vt:lpstr>
      <vt:lpstr>Мне, как будущему защитнику Родины,  очень интересно чем занимаются спецназовцы в армии и как попасть служить в части, которые называют «спецназом». </vt:lpstr>
      <vt:lpstr>Название «Спецназ» нужно понимать как «специальное назначение». В армии, в «Спецназ» входят отличные бойцы, они лучше всех подготовлены к выполнению  самых сложных боевых задач, которые не под силу простым солдатам.</vt:lpstr>
      <vt:lpstr>Подразделения «Спецназа» созданы для того что бы бороться с самыми опасными преступниками и с самыми коварными врагами нашей страны.</vt:lpstr>
      <vt:lpstr>Что бы парню в будущем попасть служить в подразделения «Спецназа» нужно : 1. Учиться только на «хорошо» и «отлично», так как в «Спецназе» очень сложная техника, оружие и без отличных знаний невозможно этим пользоваться.  2. Усиленно заниматься спортом, особенно единоборствами. Уметь защищать себя и других людей необходимо будущему «спецназовцу».  3. Иметь отличное поведение в школе, дома и в обществе, так как только самые дисциплинированные, самые примерные парни могут попасть служить в подразделения «Спецназа».</vt:lpstr>
      <vt:lpstr>Спецназовцы на учениях</vt:lpstr>
      <vt:lpstr>Я хочу служить в «Спецназе» и все делаю для этого!</vt:lpstr>
      <vt:lpstr>Слайд 10</vt:lpstr>
      <vt:lpstr>План работы в  группах</vt:lpstr>
      <vt:lpstr>Слайд 12</vt:lpstr>
      <vt:lpstr>Слесарь</vt:lpstr>
      <vt:lpstr>Повар</vt:lpstr>
      <vt:lpstr>Бухгалтер</vt:lpstr>
      <vt:lpstr>Слайд 16</vt:lpstr>
      <vt:lpstr>БУХГАЛТЕР – НАЧАЛЬНИК СКВО</vt:lpstr>
      <vt:lpstr>Слайд 18</vt:lpstr>
      <vt:lpstr>Слайд 19</vt:lpstr>
      <vt:lpstr>Работа бухгалтера требует:</vt:lpstr>
      <vt:lpstr>Архитектор</vt:lpstr>
      <vt:lpstr>Слайд 22</vt:lpstr>
      <vt:lpstr>Слайд 23</vt:lpstr>
      <vt:lpstr>Слайд 24</vt:lpstr>
      <vt:lpstr>Слайд 25</vt:lpstr>
      <vt:lpstr>1</vt:lpstr>
      <vt:lpstr>Слайд 27</vt:lpstr>
      <vt:lpstr>Все профессии важны,  все профессии нужны.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 профессии играем, По душе их выбираем, И мечтаем поскорее Мамы с папой стать взрослее Чтоб не просто так мечтать, Профессии надо изучать.</dc:title>
  <dc:creator>Оля</dc:creator>
  <cp:lastModifiedBy>Test</cp:lastModifiedBy>
  <cp:revision>10</cp:revision>
  <dcterms:created xsi:type="dcterms:W3CDTF">2009-04-18T05:19:05Z</dcterms:created>
  <dcterms:modified xsi:type="dcterms:W3CDTF">2015-05-18T13:29:22Z</dcterms:modified>
</cp:coreProperties>
</file>